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74" r:id="rId3"/>
    <p:sldId id="275" r:id="rId4"/>
    <p:sldId id="269" r:id="rId5"/>
    <p:sldId id="273" r:id="rId6"/>
    <p:sldId id="27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5"/>
    <a:srgbClr val="F6BC1C"/>
    <a:srgbClr val="EEB42B"/>
    <a:srgbClr val="E2A71D"/>
    <a:srgbClr val="0065A6"/>
    <a:srgbClr val="005B9C"/>
    <a:srgbClr val="3C3C3B"/>
    <a:srgbClr val="FFE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2" autoAdjust="0"/>
    <p:restoredTop sz="99856" autoAdjust="0"/>
  </p:normalViewPr>
  <p:slideViewPr>
    <p:cSldViewPr snapToGrid="0" snapToObjects="1">
      <p:cViewPr>
        <p:scale>
          <a:sx n="100" d="100"/>
          <a:sy n="100" d="100"/>
        </p:scale>
        <p:origin x="-1182" y="-60"/>
      </p:cViewPr>
      <p:guideLst>
        <p:guide orient="horz" pos="1445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208C2-FBEB-1E40-B270-F07A9B3398C4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4F77C-F852-0643-8398-07B6377A1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55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9658A-2163-034B-91F9-ED7501212517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DE3F7-9AFF-0D49-8E73-155E9665E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1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E3F7-9AFF-0D49-8E73-155E9665E1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2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9144001" cy="176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72533" y="1539875"/>
            <a:ext cx="8484875" cy="415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dy&amp;Dog_EDIT.jpg"/>
          <p:cNvPicPr>
            <a:picLocks noChangeAspect="1"/>
          </p:cNvPicPr>
          <p:nvPr userDrawn="1"/>
        </p:nvPicPr>
        <p:blipFill rotWithShape="1">
          <a:blip r:embed="rId2"/>
          <a:srcRect t="-10816" b="-1"/>
          <a:stretch/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4" name="Picture 3" descr="OxleaseOYellow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6983" b="16154"/>
          <a:stretch/>
        </p:blipFill>
        <p:spPr>
          <a:xfrm>
            <a:off x="3628335" y="765354"/>
            <a:ext cx="5515664" cy="6092646"/>
          </a:xfrm>
          <a:prstGeom prst="rect">
            <a:avLst/>
          </a:prstGeom>
        </p:spPr>
      </p:pic>
      <p:pic>
        <p:nvPicPr>
          <p:cNvPr id="5" name="Picture 4" descr="Oxleas_Yello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321733"/>
            <a:ext cx="2654299" cy="1473965"/>
          </a:xfrm>
          <a:prstGeom prst="rect">
            <a:avLst/>
          </a:prstGeom>
        </p:spPr>
      </p:pic>
      <p:pic>
        <p:nvPicPr>
          <p:cNvPr id="7" name="Picture 6" descr="ImprovingLivesStrap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4251478"/>
            <a:ext cx="2180167" cy="5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4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400"/>
            <a:ext cx="8034867" cy="54292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94413"/>
            <a:ext cx="8217429" cy="40557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028" y="6424086"/>
            <a:ext cx="2133600" cy="2973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BD8056-0FAA-3746-A907-DA096981E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2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400"/>
            <a:ext cx="8229600" cy="544899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4400"/>
            <a:ext cx="4038600" cy="38655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4400"/>
            <a:ext cx="4038600" cy="38655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4086"/>
            <a:ext cx="2133600" cy="2973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005B9C"/>
                </a:solidFill>
              </a:defRPr>
            </a:lvl1pPr>
          </a:lstStyle>
          <a:p>
            <a:fld id="{44BD8056-0FAA-3746-A907-DA096981E6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0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6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1751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ImprovingLivesStrap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8" y="6024645"/>
            <a:ext cx="2146291" cy="53535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44509" y="2313892"/>
            <a:ext cx="3640646" cy="941781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Section slide title</a:t>
            </a:r>
            <a:br>
              <a:rPr lang="en-GB" dirty="0" smtClean="0"/>
            </a:br>
            <a:r>
              <a:rPr lang="en-GB" dirty="0" err="1" smtClean="0"/>
              <a:t>xxxxx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72466" y="180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OxleaseOWhite.png"/>
          <p:cNvPicPr>
            <a:picLocks noChangeAspect="1"/>
          </p:cNvPicPr>
          <p:nvPr userDrawn="1"/>
        </p:nvPicPr>
        <p:blipFill rotWithShape="1">
          <a:blip r:embed="rId3"/>
          <a:srcRect l="-5997" b="24954"/>
          <a:stretch/>
        </p:blipFill>
        <p:spPr>
          <a:xfrm>
            <a:off x="3327401" y="1812637"/>
            <a:ext cx="5816600" cy="5045363"/>
          </a:xfrm>
          <a:prstGeom prst="rect">
            <a:avLst/>
          </a:prstGeom>
        </p:spPr>
      </p:pic>
      <p:pic>
        <p:nvPicPr>
          <p:cNvPr id="17" name="Picture 16" descr="Oxleas_Yellow_WhiteNHS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9909" y="421724"/>
            <a:ext cx="2552691" cy="14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006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FFCB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xleas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" y="419100"/>
            <a:ext cx="2582417" cy="1434049"/>
          </a:xfrm>
          <a:prstGeom prst="rect">
            <a:avLst/>
          </a:prstGeom>
        </p:spPr>
      </p:pic>
      <p:pic>
        <p:nvPicPr>
          <p:cNvPr id="13" name="Picture 12" descr="ImprovingLivesStrap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" y="6038922"/>
            <a:ext cx="2150617" cy="536431"/>
          </a:xfrm>
          <a:prstGeom prst="rect">
            <a:avLst/>
          </a:prstGeom>
        </p:spPr>
      </p:pic>
      <p:pic>
        <p:nvPicPr>
          <p:cNvPr id="14" name="Picture 13" descr="OxleaseOWhite.png"/>
          <p:cNvPicPr>
            <a:picLocks noChangeAspect="1"/>
          </p:cNvPicPr>
          <p:nvPr userDrawn="1"/>
        </p:nvPicPr>
        <p:blipFill rotWithShape="1">
          <a:blip r:embed="rId4"/>
          <a:srcRect l="-5997" b="24954"/>
          <a:stretch/>
        </p:blipFill>
        <p:spPr>
          <a:xfrm>
            <a:off x="3327401" y="1812637"/>
            <a:ext cx="5816600" cy="504536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61338" y="2332346"/>
            <a:ext cx="3640646" cy="941781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Section slide title</a:t>
            </a:r>
            <a:br>
              <a:rPr lang="en-GB" dirty="0" smtClean="0"/>
            </a:br>
            <a:r>
              <a:rPr lang="en-GB" dirty="0" err="1" smtClean="0"/>
              <a:t>xxxxx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72466" y="1803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7633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0197"/>
            <a:ext cx="8217429" cy="54313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94413"/>
            <a:ext cx="8217429" cy="40557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182563" marR="0" lvl="0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BC1C"/>
              </a:buClr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42925" marR="0" lvl="1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BC1C"/>
              </a:buClr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09625" marR="0" lvl="2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BC1C"/>
              </a:buClr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992188" marR="0" lvl="3" indent="-1825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BC1C"/>
              </a:buClr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257300" marR="0" lvl="4" indent="-1809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BC1C"/>
              </a:buClr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028" y="6424086"/>
            <a:ext cx="2133600" cy="29739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BD8056-0FAA-3746-A907-DA096981E6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Oxleas_Yellow_WhiteNHS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9113"/>
            <a:ext cx="1600201" cy="891916"/>
          </a:xfrm>
          <a:prstGeom prst="rect">
            <a:avLst/>
          </a:prstGeom>
        </p:spPr>
      </p:pic>
      <p:pic>
        <p:nvPicPr>
          <p:cNvPr id="9" name="Picture 8" descr="ImprovingLivesStrapWhite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7808" y="570545"/>
            <a:ext cx="2146291" cy="5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2563" marR="0" indent="-1825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6BC1C"/>
        </a:buClr>
        <a:buSzTx/>
        <a:buFont typeface="Arial"/>
        <a:buChar char="•"/>
        <a:tabLst/>
        <a:defRPr sz="2000" kern="1200">
          <a:solidFill>
            <a:srgbClr val="3C3C3B"/>
          </a:solidFill>
          <a:latin typeface="+mn-lt"/>
          <a:ea typeface="+mn-ea"/>
          <a:cs typeface="+mn-cs"/>
        </a:defRPr>
      </a:lvl1pPr>
      <a:lvl2pPr marL="542925" marR="0" indent="-18097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6BC1C"/>
        </a:buClr>
        <a:buSzTx/>
        <a:buFont typeface="Arial"/>
        <a:buChar char="•"/>
        <a:tabLst/>
        <a:defRPr sz="2000" kern="1200">
          <a:solidFill>
            <a:srgbClr val="3C3C3B"/>
          </a:solidFill>
          <a:latin typeface="+mn-lt"/>
          <a:ea typeface="+mn-ea"/>
          <a:cs typeface="+mn-cs"/>
        </a:defRPr>
      </a:lvl2pPr>
      <a:lvl3pPr marL="809625" marR="0" indent="-18097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6BC1C"/>
        </a:buClr>
        <a:buSzTx/>
        <a:buFont typeface="Arial"/>
        <a:buChar char="•"/>
        <a:tabLst/>
        <a:defRPr sz="2000" kern="1200">
          <a:solidFill>
            <a:srgbClr val="3C3C3B"/>
          </a:solidFill>
          <a:latin typeface="+mn-lt"/>
          <a:ea typeface="+mn-ea"/>
          <a:cs typeface="+mn-cs"/>
        </a:defRPr>
      </a:lvl3pPr>
      <a:lvl4pPr marL="992188" marR="0" indent="-1825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6BC1C"/>
        </a:buClr>
        <a:buSzTx/>
        <a:buFont typeface="Arial"/>
        <a:buChar char="•"/>
        <a:tabLst/>
        <a:defRPr sz="2000" kern="1200">
          <a:solidFill>
            <a:srgbClr val="3C3C3B"/>
          </a:solidFill>
          <a:latin typeface="+mn-lt"/>
          <a:ea typeface="+mn-ea"/>
          <a:cs typeface="+mn-cs"/>
        </a:defRPr>
      </a:lvl4pPr>
      <a:lvl5pPr marL="1257300" marR="0" indent="-180975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6BC1C"/>
        </a:buClr>
        <a:buSzTx/>
        <a:buFont typeface="Arial"/>
        <a:buChar char="•"/>
        <a:tabLst/>
        <a:defRPr sz="2000" kern="1200">
          <a:solidFill>
            <a:srgbClr val="3C3C3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2081" y="2209800"/>
            <a:ext cx="3998469" cy="8763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>
            <a:lvl1pPr algn="l" defTabSz="457200" rtl="0" eaLnBrk="1" latinLnBrk="0" hangingPunct="1">
              <a:lnSpc>
                <a:spcPts val="3360"/>
              </a:lnSpc>
              <a:spcBef>
                <a:spcPct val="0"/>
              </a:spcBef>
              <a:buNone/>
              <a:defRPr sz="3200" kern="1200" baseline="0">
                <a:solidFill>
                  <a:srgbClr val="FFE31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65A6"/>
                </a:solidFill>
              </a:rPr>
              <a:t>Embedding the learning from SAR’s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65A6"/>
                </a:solidFill>
              </a:rPr>
              <a:t>  </a:t>
            </a:r>
            <a:endParaRPr lang="en-US" sz="2800" dirty="0">
              <a:solidFill>
                <a:srgbClr val="0065A6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02082" y="3086100"/>
            <a:ext cx="3437444" cy="1095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3C3C3B"/>
                </a:solidFill>
              </a:rPr>
              <a:t>Jane Wells &amp; Derek </a:t>
            </a:r>
            <a:r>
              <a:rPr lang="en-US" sz="1400" dirty="0" smtClean="0">
                <a:solidFill>
                  <a:srgbClr val="3C3C3B"/>
                </a:solidFill>
              </a:rPr>
              <a:t>Tracy</a:t>
            </a:r>
            <a:r>
              <a:rPr lang="en-US" sz="1400" dirty="0">
                <a:solidFill>
                  <a:srgbClr val="3C3C3B"/>
                </a:solidFill>
              </a:rPr>
              <a:t/>
            </a:r>
            <a:br>
              <a:rPr lang="en-US" sz="1400" dirty="0">
                <a:solidFill>
                  <a:srgbClr val="3C3C3B"/>
                </a:solidFill>
              </a:rPr>
            </a:br>
            <a:r>
              <a:rPr lang="en-US" sz="1400" dirty="0" smtClean="0">
                <a:solidFill>
                  <a:srgbClr val="3C3C3B"/>
                </a:solidFill>
              </a:rPr>
              <a:t>Director of Nursing , Clinical Director</a:t>
            </a:r>
          </a:p>
          <a:p>
            <a:r>
              <a:rPr lang="en-US" sz="1400" b="1" dirty="0" smtClean="0">
                <a:solidFill>
                  <a:srgbClr val="3C3C3B"/>
                </a:solidFill>
              </a:rPr>
              <a:t>July 2019</a:t>
            </a:r>
            <a:endParaRPr lang="en-US" sz="1400" b="1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from SAR’s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Any newly published SAR’s are presented at the next quarterly trust SGA committee</a:t>
            </a:r>
          </a:p>
          <a:p>
            <a:r>
              <a:rPr lang="en-GB" sz="2400" dirty="0" smtClean="0"/>
              <a:t>Monitoring of SAR actions is through a Borough spreadsheet , reviewed at SGA committee quarterly</a:t>
            </a:r>
          </a:p>
          <a:p>
            <a:r>
              <a:rPr lang="en-GB" sz="2400" dirty="0" smtClean="0"/>
              <a:t>New SAR </a:t>
            </a:r>
            <a:r>
              <a:rPr lang="en-GB" sz="2400" dirty="0" smtClean="0"/>
              <a:t>page on the intranet </a:t>
            </a:r>
            <a:r>
              <a:rPr lang="en-GB" sz="2400" dirty="0" smtClean="0"/>
              <a:t>– </a:t>
            </a:r>
            <a:r>
              <a:rPr lang="en-GB" sz="2400" dirty="0" smtClean="0"/>
              <a:t>includes links to published SAR’s</a:t>
            </a:r>
          </a:p>
          <a:p>
            <a:r>
              <a:rPr lang="en-GB" sz="2400" dirty="0" smtClean="0"/>
              <a:t>Information about SAR’s </a:t>
            </a:r>
            <a:r>
              <a:rPr lang="en-GB" sz="2400" dirty="0" smtClean="0"/>
              <a:t>is Included </a:t>
            </a:r>
            <a:r>
              <a:rPr lang="en-GB" sz="2400" dirty="0" smtClean="0"/>
              <a:t>in our face to face level 3 SGA training 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94413"/>
            <a:ext cx="8217429" cy="458736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6676"/>
            <a:ext cx="8515877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23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of SAR’s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Internally </a:t>
            </a:r>
          </a:p>
          <a:p>
            <a:r>
              <a:rPr lang="en-US" sz="2800" dirty="0" smtClean="0"/>
              <a:t>SGA committee</a:t>
            </a:r>
          </a:p>
          <a:p>
            <a:r>
              <a:rPr lang="en-US" sz="2800" dirty="0" smtClean="0"/>
              <a:t>Locally through patient safety groups – </a:t>
            </a:r>
            <a:r>
              <a:rPr lang="en-US" sz="2800" dirty="0" err="1" smtClean="0"/>
              <a:t>Bexley</a:t>
            </a:r>
            <a:r>
              <a:rPr lang="en-US" sz="2800" dirty="0" smtClean="0"/>
              <a:t> PSG</a:t>
            </a:r>
          </a:p>
          <a:p>
            <a:r>
              <a:rPr lang="en-US" sz="2800" dirty="0" smtClean="0"/>
              <a:t>Information available on intranet</a:t>
            </a:r>
          </a:p>
          <a:p>
            <a:r>
              <a:rPr lang="en-US" sz="2800" b="1" dirty="0" smtClean="0"/>
              <a:t>Externally</a:t>
            </a:r>
          </a:p>
          <a:p>
            <a:r>
              <a:rPr lang="en-US" sz="2800" dirty="0" smtClean="0"/>
              <a:t>SAR sub group</a:t>
            </a:r>
          </a:p>
          <a:p>
            <a:r>
              <a:rPr lang="en-US" sz="2800" dirty="0" smtClean="0"/>
              <a:t>Actions fed back to SAB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BA actions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784141"/>
              </p:ext>
            </p:extLst>
          </p:nvPr>
        </p:nvGraphicFramePr>
        <p:xfrm>
          <a:off x="390525" y="2571750"/>
          <a:ext cx="8283575" cy="3316605"/>
        </p:xfrm>
        <a:graphic>
          <a:graphicData uri="http://schemas.openxmlformats.org/drawingml/2006/table">
            <a:tbl>
              <a:tblPr/>
              <a:tblGrid>
                <a:gridCol w="1944121"/>
                <a:gridCol w="2299068"/>
                <a:gridCol w="1353728"/>
                <a:gridCol w="854588"/>
                <a:gridCol w="1832070"/>
              </a:tblGrid>
              <a:tr h="4129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FINDING 4 -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5187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Joint Training Programme for Mental Health Professionals and NRPF Team on the Immigration and Appeals Process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BSAB to organise MH and NRPF Teams to have immigration and appeals process training and to ensure that details of Immigration SOCS are available on the BSAB website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BSAB</a:t>
                      </a:r>
                      <a:b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Bexley MH and NRPF Team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01/10/2019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Staff from </a:t>
                      </a:r>
                      <a:r>
                        <a:rPr lang="en-GB" sz="1200" b="0" i="0" u="none" strike="noStrike" dirty="0" err="1" smtClean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Oxleas</a:t>
                      </a:r>
                      <a:r>
                        <a:rPr lang="en-GB" sz="1200" b="0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attended joint training in June with NRPF team</a:t>
                      </a:r>
                      <a:endParaRPr lang="en-GB" sz="1200" b="0" i="0" u="none" strike="noStrike" dirty="0">
                        <a:solidFill>
                          <a:srgbClr val="9C65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517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current arrangements to improve joint working and responsibility for delivering support, including communication to this group between NRPF Team and Mental Health Services.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 and NRPF Teams to feedback to Sub Group on what communication pathways exist and show evidence of its effectiveness.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Bexley MH and NRPF Teams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01/10/2019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awaiting confirmation of how this will be evidenced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5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BA actions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23937"/>
              </p:ext>
            </p:extLst>
          </p:nvPr>
        </p:nvGraphicFramePr>
        <p:xfrm>
          <a:off x="342900" y="2676525"/>
          <a:ext cx="8149167" cy="2609850"/>
        </p:xfrm>
        <a:graphic>
          <a:graphicData uri="http://schemas.openxmlformats.org/drawingml/2006/table">
            <a:tbl>
              <a:tblPr/>
              <a:tblGrid>
                <a:gridCol w="1809713"/>
                <a:gridCol w="2299068"/>
                <a:gridCol w="1353728"/>
                <a:gridCol w="854588"/>
                <a:gridCol w="1832070"/>
              </a:tblGrid>
              <a:tr h="52197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FINDING 5 -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88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Ensure Mental Health Crisis Line is accessible and available 24 hours a day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BSAB MH partners to share their details with BSAB for sharing on website after reviewing accessibility to the numbers and evidence that the public know how to use it.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 Partners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01/07/2019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Mental Health Urgent Advice Line: 0800 330 8590 (24 hour service)   </a:t>
                      </a:r>
                      <a:endParaRPr lang="en-GB" sz="1200" b="0" i="0" u="none" strike="noStrike" dirty="0" smtClean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GB" sz="1200" b="0" i="0" u="none" strike="noStrike" dirty="0" smtClean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GB" sz="1200" b="0" i="0" u="none" strike="noStrike" dirty="0" smtClean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GB" sz="1200" b="0" i="0" u="none" strike="noStrike" dirty="0" smtClean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GB" sz="1200" b="0" i="0" u="none" strike="noStrike" dirty="0" smtClean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GB" sz="12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                                </a:t>
                      </a:r>
                      <a:r>
                        <a:rPr lang="en-GB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http://oxleas.nhs.uk/advice-and-guidance/how-to-get-help/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BD8056-0FAA-3746-A907-DA096981E67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6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C3C3B"/>
      </a:dk1>
      <a:lt1>
        <a:sysClr val="window" lastClr="FFFFFF"/>
      </a:lt1>
      <a:dk2>
        <a:srgbClr val="005B9C"/>
      </a:dk2>
      <a:lt2>
        <a:srgbClr val="EEECE1"/>
      </a:lt2>
      <a:accent1>
        <a:srgbClr val="005B9C"/>
      </a:accent1>
      <a:accent2>
        <a:srgbClr val="F6D21C"/>
      </a:accent2>
      <a:accent3>
        <a:srgbClr val="005B9C"/>
      </a:accent3>
      <a:accent4>
        <a:srgbClr val="F6BC1C"/>
      </a:accent4>
      <a:accent5>
        <a:srgbClr val="005B9C"/>
      </a:accent5>
      <a:accent6>
        <a:srgbClr val="F6BC1C"/>
      </a:accent6>
      <a:hlink>
        <a:srgbClr val="005B9C"/>
      </a:hlink>
      <a:folHlink>
        <a:srgbClr val="005B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298</Words>
  <Application>Microsoft Office PowerPoint</Application>
  <PresentationFormat>On-screen Show (4:3)</PresentationFormat>
  <Paragraphs>52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Learning from SAR’s</vt:lpstr>
      <vt:lpstr>PowerPoint Presentation</vt:lpstr>
      <vt:lpstr>Governance of SAR’s</vt:lpstr>
      <vt:lpstr>Mrs BA actions</vt:lpstr>
      <vt:lpstr>Mrs BA actions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Rothwell</dc:creator>
  <cp:lastModifiedBy>Washington Stacy</cp:lastModifiedBy>
  <cp:revision>58</cp:revision>
  <dcterms:created xsi:type="dcterms:W3CDTF">2013-04-15T10:44:10Z</dcterms:created>
  <dcterms:modified xsi:type="dcterms:W3CDTF">2019-07-17T09:22:27Z</dcterms:modified>
</cp:coreProperties>
</file>