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D5153E7-C321-4C52-9FFF-0AD427361557}" type="datetimeFigureOut">
              <a:rPr lang="en-GB" smtClean="0"/>
              <a:t>19/09/2017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1553AE-DB28-4510-885C-DEABBDF1D134}" type="slidenum">
              <a:rPr lang="en-GB" smtClean="0"/>
              <a:t>‹#›</a:t>
            </a:fld>
            <a:endParaRPr lang="en-GB"/>
          </a:p>
        </p:txBody>
      </p:sp>
    </p:spTree>
    <p:extLst>
      <p:ext uri="{BB962C8B-B14F-4D97-AF65-F5344CB8AC3E}">
        <p14:creationId xmlns:p14="http://schemas.microsoft.com/office/powerpoint/2010/main" val="2302402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D5153E7-C321-4C52-9FFF-0AD427361557}" type="datetimeFigureOut">
              <a:rPr lang="en-GB" smtClean="0"/>
              <a:t>19/09/2017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1553AE-DB28-4510-885C-DEABBDF1D134}" type="slidenum">
              <a:rPr lang="en-GB" smtClean="0"/>
              <a:t>‹#›</a:t>
            </a:fld>
            <a:endParaRPr lang="en-GB"/>
          </a:p>
        </p:txBody>
      </p:sp>
    </p:spTree>
    <p:extLst>
      <p:ext uri="{BB962C8B-B14F-4D97-AF65-F5344CB8AC3E}">
        <p14:creationId xmlns:p14="http://schemas.microsoft.com/office/powerpoint/2010/main" val="1314615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D5153E7-C321-4C52-9FFF-0AD427361557}" type="datetimeFigureOut">
              <a:rPr lang="en-GB" smtClean="0"/>
              <a:t>19/09/2017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1553AE-DB28-4510-885C-DEABBDF1D134}" type="slidenum">
              <a:rPr lang="en-GB" smtClean="0"/>
              <a:t>‹#›</a:t>
            </a:fld>
            <a:endParaRPr lang="en-GB"/>
          </a:p>
        </p:txBody>
      </p:sp>
    </p:spTree>
    <p:extLst>
      <p:ext uri="{BB962C8B-B14F-4D97-AF65-F5344CB8AC3E}">
        <p14:creationId xmlns:p14="http://schemas.microsoft.com/office/powerpoint/2010/main" val="671707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D5153E7-C321-4C52-9FFF-0AD427361557}" type="datetimeFigureOut">
              <a:rPr lang="en-GB" smtClean="0"/>
              <a:t>19/09/2017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1553AE-DB28-4510-885C-DEABBDF1D134}" type="slidenum">
              <a:rPr lang="en-GB" smtClean="0"/>
              <a:t>‹#›</a:t>
            </a:fld>
            <a:endParaRPr lang="en-GB"/>
          </a:p>
        </p:txBody>
      </p:sp>
    </p:spTree>
    <p:extLst>
      <p:ext uri="{BB962C8B-B14F-4D97-AF65-F5344CB8AC3E}">
        <p14:creationId xmlns:p14="http://schemas.microsoft.com/office/powerpoint/2010/main" val="1577936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5153E7-C321-4C52-9FFF-0AD427361557}" type="datetimeFigureOut">
              <a:rPr lang="en-GB" smtClean="0"/>
              <a:t>19/09/2017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1553AE-DB28-4510-885C-DEABBDF1D134}" type="slidenum">
              <a:rPr lang="en-GB" smtClean="0"/>
              <a:t>‹#›</a:t>
            </a:fld>
            <a:endParaRPr lang="en-GB"/>
          </a:p>
        </p:txBody>
      </p:sp>
    </p:spTree>
    <p:extLst>
      <p:ext uri="{BB962C8B-B14F-4D97-AF65-F5344CB8AC3E}">
        <p14:creationId xmlns:p14="http://schemas.microsoft.com/office/powerpoint/2010/main" val="4281765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D5153E7-C321-4C52-9FFF-0AD427361557}" type="datetimeFigureOut">
              <a:rPr lang="en-GB" smtClean="0"/>
              <a:t>19/09/2017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1553AE-DB28-4510-885C-DEABBDF1D134}" type="slidenum">
              <a:rPr lang="en-GB" smtClean="0"/>
              <a:t>‹#›</a:t>
            </a:fld>
            <a:endParaRPr lang="en-GB"/>
          </a:p>
        </p:txBody>
      </p:sp>
    </p:spTree>
    <p:extLst>
      <p:ext uri="{BB962C8B-B14F-4D97-AF65-F5344CB8AC3E}">
        <p14:creationId xmlns:p14="http://schemas.microsoft.com/office/powerpoint/2010/main" val="3991054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D5153E7-C321-4C52-9FFF-0AD427361557}" type="datetimeFigureOut">
              <a:rPr lang="en-GB" smtClean="0"/>
              <a:t>19/09/2017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1553AE-DB28-4510-885C-DEABBDF1D134}" type="slidenum">
              <a:rPr lang="en-GB" smtClean="0"/>
              <a:t>‹#›</a:t>
            </a:fld>
            <a:endParaRPr lang="en-GB"/>
          </a:p>
        </p:txBody>
      </p:sp>
    </p:spTree>
    <p:extLst>
      <p:ext uri="{BB962C8B-B14F-4D97-AF65-F5344CB8AC3E}">
        <p14:creationId xmlns:p14="http://schemas.microsoft.com/office/powerpoint/2010/main" val="2202474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D5153E7-C321-4C52-9FFF-0AD427361557}" type="datetimeFigureOut">
              <a:rPr lang="en-GB" smtClean="0"/>
              <a:t>19/09/2017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1553AE-DB28-4510-885C-DEABBDF1D134}" type="slidenum">
              <a:rPr lang="en-GB" smtClean="0"/>
              <a:t>‹#›</a:t>
            </a:fld>
            <a:endParaRPr lang="en-GB"/>
          </a:p>
        </p:txBody>
      </p:sp>
    </p:spTree>
    <p:extLst>
      <p:ext uri="{BB962C8B-B14F-4D97-AF65-F5344CB8AC3E}">
        <p14:creationId xmlns:p14="http://schemas.microsoft.com/office/powerpoint/2010/main" val="2027469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153E7-C321-4C52-9FFF-0AD427361557}" type="datetimeFigureOut">
              <a:rPr lang="en-GB" smtClean="0"/>
              <a:t>19/09/2017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1553AE-DB28-4510-885C-DEABBDF1D134}" type="slidenum">
              <a:rPr lang="en-GB" smtClean="0"/>
              <a:t>‹#›</a:t>
            </a:fld>
            <a:endParaRPr lang="en-GB"/>
          </a:p>
        </p:txBody>
      </p:sp>
    </p:spTree>
    <p:extLst>
      <p:ext uri="{BB962C8B-B14F-4D97-AF65-F5344CB8AC3E}">
        <p14:creationId xmlns:p14="http://schemas.microsoft.com/office/powerpoint/2010/main" val="784103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153E7-C321-4C52-9FFF-0AD427361557}" type="datetimeFigureOut">
              <a:rPr lang="en-GB" smtClean="0"/>
              <a:t>19/09/2017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1553AE-DB28-4510-885C-DEABBDF1D134}" type="slidenum">
              <a:rPr lang="en-GB" smtClean="0"/>
              <a:t>‹#›</a:t>
            </a:fld>
            <a:endParaRPr lang="en-GB"/>
          </a:p>
        </p:txBody>
      </p:sp>
    </p:spTree>
    <p:extLst>
      <p:ext uri="{BB962C8B-B14F-4D97-AF65-F5344CB8AC3E}">
        <p14:creationId xmlns:p14="http://schemas.microsoft.com/office/powerpoint/2010/main" val="1962810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153E7-C321-4C52-9FFF-0AD427361557}" type="datetimeFigureOut">
              <a:rPr lang="en-GB" smtClean="0"/>
              <a:t>19/09/2017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1553AE-DB28-4510-885C-DEABBDF1D134}" type="slidenum">
              <a:rPr lang="en-GB" smtClean="0"/>
              <a:t>‹#›</a:t>
            </a:fld>
            <a:endParaRPr lang="en-GB"/>
          </a:p>
        </p:txBody>
      </p:sp>
    </p:spTree>
    <p:extLst>
      <p:ext uri="{BB962C8B-B14F-4D97-AF65-F5344CB8AC3E}">
        <p14:creationId xmlns:p14="http://schemas.microsoft.com/office/powerpoint/2010/main" val="2213235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5153E7-C321-4C52-9FFF-0AD427361557}" type="datetimeFigureOut">
              <a:rPr lang="en-GB" smtClean="0"/>
              <a:t>19/09/2017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1553AE-DB28-4510-885C-DEABBDF1D134}" type="slidenum">
              <a:rPr lang="en-GB" smtClean="0"/>
              <a:t>‹#›</a:t>
            </a:fld>
            <a:endParaRPr lang="en-GB"/>
          </a:p>
        </p:txBody>
      </p:sp>
    </p:spTree>
    <p:extLst>
      <p:ext uri="{BB962C8B-B14F-4D97-AF65-F5344CB8AC3E}">
        <p14:creationId xmlns:p14="http://schemas.microsoft.com/office/powerpoint/2010/main" val="2619650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2364370" y="222176"/>
            <a:ext cx="6480720" cy="1277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1950" b="1" i="0" u="none" strike="noStrike" cap="none" normalizeH="0" baseline="0" dirty="0" smtClean="0">
                <a:ln>
                  <a:noFill/>
                </a:ln>
                <a:solidFill>
                  <a:schemeClr val="tx2">
                    <a:lumMod val="50000"/>
                  </a:schemeClr>
                </a:solidFill>
                <a:effectLst/>
                <a:latin typeface="Arial" panose="020B0604020202020204" pitchFamily="34" charset="0"/>
                <a:ea typeface="Times New Roman" pitchFamily="18" charset="0"/>
                <a:cs typeface="Arial" panose="020B0604020202020204" pitchFamily="34" charset="0"/>
              </a:rPr>
              <a:t>Independent Chair of the Safeguarding Adults Board</a:t>
            </a:r>
            <a:endParaRPr kumimoji="0" lang="en-GB" altLang="en-US" sz="1950" b="1" i="0" u="none" strike="noStrike" cap="none" normalizeH="0" baseline="0" dirty="0" smtClean="0">
              <a:ln>
                <a:noFill/>
              </a:ln>
              <a:solidFill>
                <a:schemeClr val="tx2">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2">
                    <a:lumMod val="50000"/>
                  </a:schemeClr>
                </a:solidFill>
                <a:effectLst/>
                <a:latin typeface="Arial" panose="020B0604020202020204" pitchFamily="34" charset="0"/>
                <a:ea typeface="Times New Roman" pitchFamily="18" charset="0"/>
                <a:cs typeface="Arial" panose="020B0604020202020204" pitchFamily="34" charset="0"/>
              </a:rPr>
              <a:t>Professor Michael Preston-Shoot, Professor Emeritus (Social Work)</a:t>
            </a:r>
            <a:endParaRPr kumimoji="0" lang="en-GB" altLang="en-US" sz="2000" b="1" i="0" u="none" strike="noStrike" cap="none" normalizeH="0" baseline="0" dirty="0" smtClean="0">
              <a:ln>
                <a:noFill/>
              </a:ln>
              <a:solidFill>
                <a:schemeClr val="tx2">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60648"/>
            <a:ext cx="2040842" cy="220321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79512" y="2496000"/>
            <a:ext cx="8784976" cy="4278094"/>
          </a:xfrm>
          <a:prstGeom prst="rect">
            <a:avLst/>
          </a:prstGeom>
          <a:noFill/>
        </p:spPr>
        <p:txBody>
          <a:bodyPr wrap="square" rtlCol="0">
            <a:spAutoFit/>
          </a:bodyPr>
          <a:lstStyle/>
          <a:p>
            <a:pPr lvl="0" algn="just" fontAlgn="base">
              <a:spcBef>
                <a:spcPct val="0"/>
              </a:spcBef>
              <a:spcAft>
                <a:spcPct val="0"/>
              </a:spcAft>
            </a:pPr>
            <a:r>
              <a:rPr kumimoji="0" lang="en-GB" altLang="en-US" sz="1600" b="1" i="0" u="none" strike="noStrike" cap="none" normalizeH="0" baseline="0" dirty="0" smtClean="0">
                <a:ln>
                  <a:noFill/>
                </a:ln>
                <a:solidFill>
                  <a:schemeClr val="tx2">
                    <a:lumMod val="50000"/>
                  </a:schemeClr>
                </a:solidFill>
                <a:effectLst/>
                <a:latin typeface="Arial" panose="020B0604020202020204" pitchFamily="34" charset="0"/>
                <a:ea typeface="Times New Roman" pitchFamily="18" charset="0"/>
                <a:cs typeface="Arial" panose="020B0604020202020204" pitchFamily="34" charset="0"/>
              </a:rPr>
              <a:t>During his time in social work he undertook the Postgraduate Diploma in Psychotherapy at Leeds University, and later achieved a PhD from Liverpool John </a:t>
            </a:r>
            <a:r>
              <a:rPr kumimoji="0" lang="en-GB" altLang="en-US" sz="1600" b="1" i="0" u="none" strike="noStrike" cap="none" normalizeH="0" baseline="0" dirty="0" err="1" smtClean="0">
                <a:ln>
                  <a:noFill/>
                </a:ln>
                <a:solidFill>
                  <a:schemeClr val="tx2">
                    <a:lumMod val="50000"/>
                  </a:schemeClr>
                </a:solidFill>
                <a:effectLst/>
                <a:latin typeface="Arial" panose="020B0604020202020204" pitchFamily="34" charset="0"/>
                <a:ea typeface="Times New Roman" pitchFamily="18" charset="0"/>
                <a:cs typeface="Arial" panose="020B0604020202020204" pitchFamily="34" charset="0"/>
              </a:rPr>
              <a:t>Moores</a:t>
            </a:r>
            <a:r>
              <a:rPr kumimoji="0" lang="en-GB" altLang="en-US" sz="1600" b="1" i="0" u="none" strike="noStrike" cap="none" normalizeH="0" baseline="0" dirty="0" smtClean="0">
                <a:ln>
                  <a:noFill/>
                </a:ln>
                <a:solidFill>
                  <a:schemeClr val="tx2">
                    <a:lumMod val="50000"/>
                  </a:schemeClr>
                </a:solidFill>
                <a:effectLst/>
                <a:latin typeface="Arial" panose="020B0604020202020204" pitchFamily="34" charset="0"/>
                <a:ea typeface="Times New Roman" pitchFamily="18" charset="0"/>
                <a:cs typeface="Arial" panose="020B0604020202020204" pitchFamily="34" charset="0"/>
              </a:rPr>
              <a:t> University.</a:t>
            </a:r>
          </a:p>
          <a:p>
            <a:pPr lvl="0" algn="just" fontAlgn="base">
              <a:spcBef>
                <a:spcPct val="0"/>
              </a:spcBef>
              <a:spcAft>
                <a:spcPct val="0"/>
              </a:spcAft>
            </a:pPr>
            <a:endParaRPr kumimoji="0" lang="en-GB" altLang="en-US" sz="160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n-GB" altLang="en-US" sz="160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Michael joined the University</a:t>
            </a:r>
            <a:r>
              <a:rPr kumimoji="0" lang="en-GB" altLang="en-US" sz="1600" i="0" u="none" strike="noStrike" cap="none" normalizeH="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 </a:t>
            </a:r>
            <a:r>
              <a:rPr kumimoji="0" lang="en-GB" altLang="en-US" sz="160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of Bedfordshire in 2003, initially as Head of Department of Applied Social Studies. He was Executive Dean of the Faculty of Health and Social Sciences between 2005 and 2016. Michael specialised in teaching law to non-lawyers, principally social workers and social work students, but also enjoyed teaching research skills, working with groups and working systemically with families.</a:t>
            </a:r>
          </a:p>
          <a:p>
            <a:pPr lvl="0" algn="just" eaLnBrk="0" fontAlgn="base" hangingPunct="0">
              <a:spcBef>
                <a:spcPct val="0"/>
              </a:spcBef>
              <a:spcAft>
                <a:spcPct val="0"/>
              </a:spcAft>
            </a:pPr>
            <a:endParaRPr kumimoji="0" lang="en-GB" altLang="en-US" sz="160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n-GB" altLang="en-US" sz="1600" b="1" i="0" u="none" strike="noStrike" cap="none" normalizeH="0" baseline="0" dirty="0" smtClean="0">
                <a:ln>
                  <a:noFill/>
                </a:ln>
                <a:solidFill>
                  <a:schemeClr val="tx2">
                    <a:lumMod val="50000"/>
                  </a:schemeClr>
                </a:solidFill>
                <a:effectLst/>
                <a:latin typeface="Arial" panose="020B0604020202020204" pitchFamily="34" charset="0"/>
                <a:ea typeface="Times New Roman" pitchFamily="18" charset="0"/>
                <a:cs typeface="Arial" panose="020B0604020202020204" pitchFamily="34" charset="0"/>
              </a:rPr>
              <a:t>Michael is the current Independent Chair of both Lewisham Safeguarding Adults Board &amp; Brent Safeguarding Adults Board. He was Independent Chair of Luton Local Safeguarding Children Board between 2009 and 2015 and Luton Safeguarding Adults Board between 2008 and 2015.</a:t>
            </a:r>
          </a:p>
          <a:p>
            <a:pPr lvl="0" algn="just" eaLnBrk="0" fontAlgn="base" hangingPunct="0">
              <a:spcBef>
                <a:spcPct val="0"/>
              </a:spcBef>
              <a:spcAft>
                <a:spcPct val="0"/>
              </a:spcAft>
            </a:pPr>
            <a:endParaRPr kumimoji="0" lang="en-GB" altLang="en-US" sz="160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n-GB" altLang="en-US" sz="160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Michael has authored and researched serious case reviews and safeguarding adult reviews.</a:t>
            </a:r>
          </a:p>
          <a:p>
            <a:pPr lvl="0" algn="just" eaLnBrk="0" fontAlgn="base" hangingPunct="0">
              <a:spcBef>
                <a:spcPct val="0"/>
              </a:spcBef>
              <a:spcAft>
                <a:spcPct val="0"/>
              </a:spcAft>
            </a:pPr>
            <a:endParaRPr kumimoji="0" lang="en-GB" altLang="en-US" sz="160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lvl="0" algn="just" eaLnBrk="0" fontAlgn="base" hangingPunct="0">
              <a:spcBef>
                <a:spcPct val="0"/>
              </a:spcBef>
              <a:spcAft>
                <a:spcPct val="0"/>
              </a:spcAft>
            </a:pPr>
            <a:r>
              <a:rPr kumimoji="0" lang="en-GB" altLang="en-US" sz="1600" b="1" i="0" u="none" strike="noStrike" cap="none" normalizeH="0" baseline="0" dirty="0" smtClean="0">
                <a:ln>
                  <a:noFill/>
                </a:ln>
                <a:solidFill>
                  <a:schemeClr val="tx2">
                    <a:lumMod val="50000"/>
                  </a:schemeClr>
                </a:solidFill>
                <a:effectLst/>
                <a:latin typeface="Arial" panose="020B0604020202020204" pitchFamily="34" charset="0"/>
                <a:ea typeface="Times New Roman" pitchFamily="18" charset="0"/>
                <a:cs typeface="Arial" panose="020B0604020202020204" pitchFamily="34" charset="0"/>
              </a:rPr>
              <a:t>One of his areas of expertise is self-neglect and hoarding.</a:t>
            </a:r>
            <a:endParaRPr kumimoji="0" lang="en-GB" altLang="en-US" sz="1600" b="1" i="0" u="none" strike="noStrike" cap="none" normalizeH="0" baseline="0" dirty="0" smtClean="0">
              <a:ln>
                <a:noFill/>
              </a:ln>
              <a:solidFill>
                <a:schemeClr val="tx2">
                  <a:lumMod val="50000"/>
                </a:schemeClr>
              </a:solidFill>
              <a:effectLst/>
              <a:latin typeface="Arial" pitchFamily="34" charset="0"/>
              <a:cs typeface="Arial" pitchFamily="34" charset="0"/>
            </a:endParaRPr>
          </a:p>
        </p:txBody>
      </p:sp>
      <p:sp>
        <p:nvSpPr>
          <p:cNvPr id="7" name="TextBox 6"/>
          <p:cNvSpPr txBox="1"/>
          <p:nvPr/>
        </p:nvSpPr>
        <p:spPr>
          <a:xfrm>
            <a:off x="2341597" y="1196752"/>
            <a:ext cx="6384094" cy="1077218"/>
          </a:xfrm>
          <a:prstGeom prst="rect">
            <a:avLst/>
          </a:prstGeom>
          <a:noFill/>
        </p:spPr>
        <p:txBody>
          <a:bodyPr wrap="square" rtlCol="0">
            <a:spAutoFit/>
          </a:bodyPr>
          <a:lstStyle/>
          <a:p>
            <a:pPr lvl="0" algn="just" fontAlgn="base">
              <a:spcBef>
                <a:spcPct val="0"/>
              </a:spcBef>
              <a:spcAft>
                <a:spcPct val="0"/>
              </a:spcAft>
            </a:pPr>
            <a:r>
              <a:rPr kumimoji="0" lang="en-GB" altLang="en-US" sz="160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Having worked as an Education Welfare Officer, Michael completed a Postgraduate Diploma in Social Work and the Certificate of Qualification in Social Work. He undertook various social work roles before he became a social work academic in 1988. </a:t>
            </a:r>
            <a:endParaRPr kumimoji="0" lang="en-GB" altLang="en-US" sz="160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p:txBody>
      </p:sp>
    </p:spTree>
    <p:extLst>
      <p:ext uri="{BB962C8B-B14F-4D97-AF65-F5344CB8AC3E}">
        <p14:creationId xmlns:p14="http://schemas.microsoft.com/office/powerpoint/2010/main" val="4854591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220</Words>
  <Application>Microsoft Office PowerPoint</Application>
  <PresentationFormat>On-screen Show (4:3)</PresentationFormat>
  <Paragraphs>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London Borough of Bexley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Eader, Anita</dc:creator>
  <cp:lastModifiedBy>Eader, Anita</cp:lastModifiedBy>
  <cp:revision>2</cp:revision>
  <dcterms:created xsi:type="dcterms:W3CDTF">2017-09-19T14:19:04Z</dcterms:created>
  <dcterms:modified xsi:type="dcterms:W3CDTF">2017-09-19T14:30:25Z</dcterms:modified>
</cp:coreProperties>
</file>